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endisnigh.gamepedia.com/The_End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choofrestorationtruths.blogspot.com/2013/12/the-end-of-days-is-here-are-you-ready.html" TargetMode="Externa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s://www.ambientebio.it/permacultura/casa-bio-riciclo-materiali/22-cose-che-non-sono-riciclabili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1.jp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5.jpeg"/><Relationship Id="rId11" Type="http://schemas.openxmlformats.org/officeDocument/2006/relationships/image" Target="../media/image7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nnaturale.com/rifiuti-in-mare-anche-le-lenti-a-contatto-finiscono-a-tavola/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1.jpg"/><Relationship Id="rId11" Type="http://schemas.openxmlformats.org/officeDocument/2006/relationships/hyperlink" Target="https://www.ambientebio.it/ambiente/ecoreati/discarica-di-lentini-smaltimento-illecito-di-rifiuti/" TargetMode="External"/><Relationship Id="rId5" Type="http://schemas.openxmlformats.org/officeDocument/2006/relationships/hyperlink" Target="https://www.openpolis.it/i-rifiuti-che-inquinano-mari-e-oceani-una-minaccia-per-lecosistema-e-per-luomo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g"/><Relationship Id="rId9" Type="http://schemas.openxmlformats.org/officeDocument/2006/relationships/hyperlink" Target="https://www.wired.it/scienza/ecologia/2019/06/17/inquinamento-plastica-ovunqu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nnaturale.com/plastica-in-cambio-del-wi-fi-gli-studenti-raccolgono-i-rifiuti-per-studiare/" TargetMode="External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5.jpg"/><Relationship Id="rId5" Type="http://schemas.openxmlformats.org/officeDocument/2006/relationships/hyperlink" Target="https://www.settesere.it/it/notizie-romagna-puliscono-la-foce-del-bevano-due-ragazzi-raccolgono-18-sacchi-di-rifiuti-n20257.php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media" Target="../media/media7.mp4"/><Relationship Id="rId7" Type="http://schemas.openxmlformats.org/officeDocument/2006/relationships/hyperlink" Target="https://thepasswordunito.com/2019/03/25/dirtywalkchallenge-liniziativa-green-che-tutti-possono-adottare/" TargetMode="External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6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jpeg"/><Relationship Id="rId4" Type="http://schemas.openxmlformats.org/officeDocument/2006/relationships/audio" Target="../media/media7.mp4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79159-9BFF-4392-858F-DF493E72D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676017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Algerian" panose="04020705040A02060702" pitchFamily="82" charset="0"/>
              </a:rPr>
              <a:t>Musica ambiente «</a:t>
            </a:r>
            <a:r>
              <a:rPr lang="it-IT" sz="2800" dirty="0">
                <a:latin typeface="Algerian" panose="04020705040A02060702" pitchFamily="82" charset="0"/>
              </a:rPr>
              <a:t>LA CANZONE CIRCOLARE»</a:t>
            </a:r>
            <a:endParaRPr lang="it-IT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46C33-4EED-4DFC-BA3D-10F638B5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un fondo di caffè pensava al suo passato </a:t>
            </a: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dapprima torrefatto e infine macinato</a:t>
            </a: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compresso, servito e degustato</a:t>
            </a: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gettato in un cassetto e poi scordato</a:t>
            </a: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aveva un grande sogno, di essere mangiato </a:t>
            </a:r>
            <a:b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e l’hanno trasformato in un fungo prelibato</a:t>
            </a:r>
            <a:br>
              <a:rPr lang="it-IT" dirty="0"/>
            </a:br>
            <a:br>
              <a:rPr lang="it-IT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  <a:t>Per fare questo ci vuole quello </a:t>
            </a:r>
            <a:b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  <a:t>Per fare quello ci vuole codesto </a:t>
            </a:r>
            <a:b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  <a:t>Per rifare tutto ci vuole tutto </a:t>
            </a:r>
            <a:b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  <a:t>E tutto diventa </a:t>
            </a:r>
            <a:r>
              <a:rPr lang="it-IT" sz="1600" dirty="0" err="1">
                <a:solidFill>
                  <a:schemeClr val="accent2"/>
                </a:solidFill>
                <a:latin typeface="Algerian" panose="04020705040A02060702" pitchFamily="82" charset="0"/>
              </a:rPr>
              <a:t>qualcos</a:t>
            </a:r>
            <a:r>
              <a:rPr lang="it-IT" sz="1600" dirty="0">
                <a:solidFill>
                  <a:schemeClr val="accent2"/>
                </a:solidFill>
                <a:latin typeface="Algerian" panose="04020705040A02060702" pitchFamily="82" charset="0"/>
              </a:rPr>
              <a:t>’ altro </a:t>
            </a:r>
            <a:br>
              <a:rPr lang="it-IT" dirty="0">
                <a:solidFill>
                  <a:schemeClr val="accent2"/>
                </a:solidFill>
                <a:latin typeface="Algerian" panose="04020705040A02060702" pitchFamily="82" charset="0"/>
              </a:rPr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47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2ABCA34-926F-43BA-A00E-C920CF1F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625" y="4065974"/>
            <a:ext cx="5175682" cy="147658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  <a:latin typeface="Algerian" panose="04020705040A02060702" pitchFamily="82" charset="0"/>
              </a:rPr>
              <a:t>«T</a:t>
            </a:r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h</a:t>
            </a:r>
            <a:r>
              <a:rPr lang="it-IT" dirty="0">
                <a:solidFill>
                  <a:srgbClr val="FFC000"/>
                </a:solidFill>
                <a:latin typeface="Algerian" panose="04020705040A02060702" pitchFamily="82" charset="0"/>
              </a:rPr>
              <a:t>e </a:t>
            </a:r>
            <a:r>
              <a:rPr lang="it-IT" dirty="0">
                <a:solidFill>
                  <a:srgbClr val="FFFF00"/>
                </a:solidFill>
                <a:latin typeface="Algerian" panose="04020705040A02060702" pitchFamily="82" charset="0"/>
              </a:rPr>
              <a:t>e</a:t>
            </a:r>
            <a:r>
              <a:rPr lang="it-IT" dirty="0">
                <a:solidFill>
                  <a:srgbClr val="92D050"/>
                </a:solidFill>
                <a:latin typeface="Algerian" panose="04020705040A02060702" pitchFamily="82" charset="0"/>
              </a:rPr>
              <a:t>n</a:t>
            </a:r>
            <a:r>
              <a:rPr lang="it-IT" dirty="0">
                <a:solidFill>
                  <a:srgbClr val="00B050"/>
                </a:solidFill>
                <a:latin typeface="Algerian" panose="04020705040A02060702" pitchFamily="82" charset="0"/>
              </a:rPr>
              <a:t>d»</a:t>
            </a:r>
            <a:endParaRPr lang="it-IT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8623F46-D005-4E0F-AF6B-F8A6D4AE5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7535" y="1981259"/>
            <a:ext cx="4086795" cy="147658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4389C40-2852-4E27-B07C-EDA69FE5D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170" y="370489"/>
            <a:ext cx="3819988" cy="28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2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DCCCB-9797-41C4-8227-7EAF874B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54" y="1745940"/>
            <a:ext cx="8596668" cy="253309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  <a:t>IC RENDE CENTRO </a:t>
            </a:r>
            <a:b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  <a:t>SCUOLA SECONDARIA DI 1° GRADO</a:t>
            </a:r>
            <a:b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  <a:t>CASSE 1°C </a:t>
            </a:r>
            <a:b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  <a:t>ANNO SCOLASTICO 2021/2022</a:t>
            </a:r>
            <a:b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b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  <a:t>PROF.SSA </a:t>
            </a:r>
            <a:b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it-IT" dirty="0">
                <a:solidFill>
                  <a:srgbClr val="00B0F0"/>
                </a:solidFill>
                <a:latin typeface="Algerian" panose="04020705040A02060702" pitchFamily="82" charset="0"/>
              </a:rPr>
              <a:t>ADRIANA GUADAGNOLI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2E35B5-F982-4701-B9F7-230CA200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67" y="3992578"/>
            <a:ext cx="3737500" cy="2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3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2CFA45-E05E-45D4-87DA-112E6D135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2047" y="784550"/>
            <a:ext cx="3096612" cy="1738867"/>
          </a:xfrm>
        </p:spPr>
      </p:pic>
      <p:pic>
        <p:nvPicPr>
          <p:cNvPr id="1026" name="Picture 2" descr="Rifiuti: la grande bellezza del riciclo (che crea affari e posti di lavoro)  - Corriere.it">
            <a:extLst>
              <a:ext uri="{FF2B5EF4-FFF2-40B4-BE49-F238E27FC236}">
                <a16:creationId xmlns:a16="http://schemas.microsoft.com/office/drawing/2014/main" id="{ECECE56F-C496-4BDE-AAB5-32FDF797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53" y="301110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ciclo materiali edili: un caso pratico nel settore della prefabbricazione">
            <a:extLst>
              <a:ext uri="{FF2B5EF4-FFF2-40B4-BE49-F238E27FC236}">
                <a16:creationId xmlns:a16="http://schemas.microsoft.com/office/drawing/2014/main" id="{8C586342-EA89-4738-9F96-682A5644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01" y="4324350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gestione dei rifiuti, come riciclare e smaltire">
            <a:extLst>
              <a:ext uri="{FF2B5EF4-FFF2-40B4-BE49-F238E27FC236}">
                <a16:creationId xmlns:a16="http://schemas.microsoft.com/office/drawing/2014/main" id="{0565ED60-384C-4FC2-B5EF-F98DA339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5" y="384648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ciclo rifiuti: i vantaggi e le limitazioni - Eurepack">
            <a:extLst>
              <a:ext uri="{FF2B5EF4-FFF2-40B4-BE49-F238E27FC236}">
                <a16:creationId xmlns:a16="http://schemas.microsoft.com/office/drawing/2014/main" id="{08CC158D-B36F-420B-B637-BFDCB0FE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5" y="1444702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apporto &quot;L'Italia del Riciclo 2021&quot;: tasso record per i rifiuti da  imballaggio al 73%. - CIAL">
            <a:extLst>
              <a:ext uri="{FF2B5EF4-FFF2-40B4-BE49-F238E27FC236}">
                <a16:creationId xmlns:a16="http://schemas.microsoft.com/office/drawing/2014/main" id="{481989AD-FF47-481B-923B-6CB3BDBB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1572827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WhatsApp Audio 2022-05-13 at 19.55.22">
            <a:hlinkClick r:id="" action="ppaction://media"/>
            <a:extLst>
              <a:ext uri="{FF2B5EF4-FFF2-40B4-BE49-F238E27FC236}">
                <a16:creationId xmlns:a16="http://schemas.microsoft.com/office/drawing/2014/main" id="{CFB6EFD2-EEF9-47C0-BBC3-C93FB7C86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90421" y="29718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6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fiuti e scarti edili, il corretto processo di smaltimento | Servizi Edili  Roma">
            <a:extLst>
              <a:ext uri="{FF2B5EF4-FFF2-40B4-BE49-F238E27FC236}">
                <a16:creationId xmlns:a16="http://schemas.microsoft.com/office/drawing/2014/main" id="{5DE24B67-EEF4-43C1-9972-9FDAE9D6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61" y="503237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fiuti, il 28 dicembre la protesta per dire &quot;no&quot; alla discarica di  Tragliatella - Il Faro Online">
            <a:extLst>
              <a:ext uri="{FF2B5EF4-FFF2-40B4-BE49-F238E27FC236}">
                <a16:creationId xmlns:a16="http://schemas.microsoft.com/office/drawing/2014/main" id="{CD078822-22EB-480B-8B49-C48C5B0E19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42" y="6096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i pochi scarti dei primitivi all'isola di rifiuti nel Pacifico: l'uomo e  i rifiuti nell'arco della storia - eHabitat.it">
            <a:extLst>
              <a:ext uri="{FF2B5EF4-FFF2-40B4-BE49-F238E27FC236}">
                <a16:creationId xmlns:a16="http://schemas.microsoft.com/office/drawing/2014/main" id="{DAC63715-CEB7-4535-9480-7141E238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0" y="2763360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maltimento Scarti di Potatura, Rami, Alberi, Foglie a Roma">
            <a:extLst>
              <a:ext uri="{FF2B5EF4-FFF2-40B4-BE49-F238E27FC236}">
                <a16:creationId xmlns:a16="http://schemas.microsoft.com/office/drawing/2014/main" id="{DF088F91-564A-487E-B2FE-1333BB9C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96" y="29125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carti tessili e rifiuti edili, CNA denuncia il caos dello smaltimento -  Toscana Chianti Ambiente, informazione indipendente: news, notizie, eventi  di ecologia della regione">
            <a:extLst>
              <a:ext uri="{FF2B5EF4-FFF2-40B4-BE49-F238E27FC236}">
                <a16:creationId xmlns:a16="http://schemas.microsoft.com/office/drawing/2014/main" id="{71B587E9-0D1A-4374-BDEA-2CBB5C1E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36" y="487902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hatsApp Audio 2022-05-13 at 19.55.34">
            <a:hlinkClick r:id="" action="ppaction://media"/>
            <a:extLst>
              <a:ext uri="{FF2B5EF4-FFF2-40B4-BE49-F238E27FC236}">
                <a16:creationId xmlns:a16="http://schemas.microsoft.com/office/drawing/2014/main" id="{3292BCCA-E455-4558-AAAE-BE72E2DBB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5531" y="50323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uida alla raccolta differenziata nel Comune di Milano - Six Lands">
            <a:extLst>
              <a:ext uri="{FF2B5EF4-FFF2-40B4-BE49-F238E27FC236}">
                <a16:creationId xmlns:a16="http://schemas.microsoft.com/office/drawing/2014/main" id="{1DE408AF-65AC-4088-A9CC-9831F33CE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9" y="3143389"/>
            <a:ext cx="2562225" cy="19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su differenziata - Comune Zambrone">
            <a:extLst>
              <a:ext uri="{FF2B5EF4-FFF2-40B4-BE49-F238E27FC236}">
                <a16:creationId xmlns:a16="http://schemas.microsoft.com/office/drawing/2014/main" id="{C89515C4-211A-4130-8C73-A359AD27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482126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165D445-72E2-43C6-95F3-7E38DF480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53619"/>
              </p:ext>
            </p:extLst>
          </p:nvPr>
        </p:nvGraphicFramePr>
        <p:xfrm>
          <a:off x="2032986" y="83230"/>
          <a:ext cx="8127012" cy="36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53">
                  <a:extLst>
                    <a:ext uri="{9D8B030D-6E8A-4147-A177-3AD203B41FA5}">
                      <a16:colId xmlns:a16="http://schemas.microsoft.com/office/drawing/2014/main" val="302917854"/>
                    </a:ext>
                  </a:extLst>
                </a:gridCol>
                <a:gridCol w="2031753">
                  <a:extLst>
                    <a:ext uri="{9D8B030D-6E8A-4147-A177-3AD203B41FA5}">
                      <a16:colId xmlns:a16="http://schemas.microsoft.com/office/drawing/2014/main" val="429451053"/>
                    </a:ext>
                  </a:extLst>
                </a:gridCol>
                <a:gridCol w="2031753">
                  <a:extLst>
                    <a:ext uri="{9D8B030D-6E8A-4147-A177-3AD203B41FA5}">
                      <a16:colId xmlns:a16="http://schemas.microsoft.com/office/drawing/2014/main" val="1861755754"/>
                    </a:ext>
                  </a:extLst>
                </a:gridCol>
                <a:gridCol w="2031753">
                  <a:extLst>
                    <a:ext uri="{9D8B030D-6E8A-4147-A177-3AD203B41FA5}">
                      <a16:colId xmlns:a16="http://schemas.microsoft.com/office/drawing/2014/main" val="3629108716"/>
                    </a:ext>
                  </a:extLst>
                </a:gridCol>
              </a:tblGrid>
              <a:tr h="369532">
                <a:tc>
                  <a:txBody>
                    <a:bodyPr/>
                    <a:lstStyle/>
                    <a:p>
                      <a:r>
                        <a:rPr lang="it-IT" dirty="0"/>
                        <a:t>CARTA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PLASTICA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METALLO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48540"/>
                  </a:ext>
                </a:extLst>
              </a:tr>
            </a:tbl>
          </a:graphicData>
        </a:graphic>
      </p:graphicFrame>
      <p:pic>
        <p:nvPicPr>
          <p:cNvPr id="3080" name="Picture 8" descr="Storia della carta: riassunto | Studenti.it">
            <a:extLst>
              <a:ext uri="{FF2B5EF4-FFF2-40B4-BE49-F238E27FC236}">
                <a16:creationId xmlns:a16="http://schemas.microsoft.com/office/drawing/2014/main" id="{EB954AFB-5C16-4FA8-9D5E-22732BCC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86" y="530995"/>
            <a:ext cx="202410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e è fatta la Plastica? Composizione e materiali)">
            <a:extLst>
              <a:ext uri="{FF2B5EF4-FFF2-40B4-BE49-F238E27FC236}">
                <a16:creationId xmlns:a16="http://schemas.microsoft.com/office/drawing/2014/main" id="{82C26A6F-7FFE-476F-8CB5-C3DF07BD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97" y="530995"/>
            <a:ext cx="195840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me differenziare il vetro in maniera corretta - Idee Green">
            <a:extLst>
              <a:ext uri="{FF2B5EF4-FFF2-40B4-BE49-F238E27FC236}">
                <a16:creationId xmlns:a16="http://schemas.microsoft.com/office/drawing/2014/main" id="{D1A8C1AC-956C-449D-B908-FF5ED632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30995"/>
            <a:ext cx="1958404" cy="16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eghe a nastro per ferro, Seghe circolari per taglio metalli">
            <a:extLst>
              <a:ext uri="{FF2B5EF4-FFF2-40B4-BE49-F238E27FC236}">
                <a16:creationId xmlns:a16="http://schemas.microsoft.com/office/drawing/2014/main" id="{3056B41F-8358-4537-9542-29C68F5B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21" y="654452"/>
            <a:ext cx="2049493" cy="15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estino Rifiuti Riciclaggio - Immagini gratis su Pixabay">
            <a:extLst>
              <a:ext uri="{FF2B5EF4-FFF2-40B4-BE49-F238E27FC236}">
                <a16:creationId xmlns:a16="http://schemas.microsoft.com/office/drawing/2014/main" id="{DBAB38D8-E11C-4BE3-AEAE-6072B299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01" y="3598231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C2A0779-97A5-4FAB-BC36-E690CAB358D7}"/>
              </a:ext>
            </a:extLst>
          </p:cNvPr>
          <p:cNvSpPr/>
          <p:nvPr/>
        </p:nvSpPr>
        <p:spPr>
          <a:xfrm>
            <a:off x="1404938" y="33276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rgbClr val="111B21"/>
              </a:solidFill>
              <a:latin typeface="inherit"/>
            </a:endParaRPr>
          </a:p>
          <a:p>
            <a:br>
              <a:rPr lang="it-IT" dirty="0">
                <a:solidFill>
                  <a:srgbClr val="111B21"/>
                </a:solidFill>
                <a:latin typeface="Segoe UI" panose="020B0502040204020203" pitchFamily="34" charset="0"/>
              </a:rPr>
            </a:br>
            <a:endParaRPr lang="it-IT" dirty="0"/>
          </a:p>
        </p:txBody>
      </p:sp>
      <p:pic>
        <p:nvPicPr>
          <p:cNvPr id="8" name="WhatsApp Audio 2022-05-13 at 19.55.42 (6)">
            <a:hlinkClick r:id="" action="ppaction://media"/>
            <a:extLst>
              <a:ext uri="{FF2B5EF4-FFF2-40B4-BE49-F238E27FC236}">
                <a16:creationId xmlns:a16="http://schemas.microsoft.com/office/drawing/2014/main" id="{751B8035-2D14-48D1-A42B-83EA2BD57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6421" y="612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5100AA6-D384-4955-940C-288042773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77522" y="124288"/>
            <a:ext cx="6577005" cy="3869184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1542BE-0E26-4041-9962-8BE6B8D20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7401" y="217454"/>
            <a:ext cx="5029200" cy="33785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002E144-6A9D-40ED-8610-4744F5783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6775" y="4065677"/>
            <a:ext cx="3200400" cy="179832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77139A1-EE5E-4452-89CC-F0D30B02E2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77522" y="4181382"/>
            <a:ext cx="4175464" cy="2552330"/>
          </a:xfrm>
          <a:prstGeom prst="rect">
            <a:avLst/>
          </a:prstGeom>
        </p:spPr>
      </p:pic>
      <p:pic>
        <p:nvPicPr>
          <p:cNvPr id="16" name="WhatsApp Audio 2022-05-13 at 19.55.49 (1)">
            <a:hlinkClick r:id="" action="ppaction://media"/>
            <a:extLst>
              <a:ext uri="{FF2B5EF4-FFF2-40B4-BE49-F238E27FC236}">
                <a16:creationId xmlns:a16="http://schemas.microsoft.com/office/drawing/2014/main" id="{374513E5-EA53-4FD9-ABD6-6AA821976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67263" y="459105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3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CA161B2-23EE-4CE7-99C5-65E99BDA9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9647" y="1158043"/>
            <a:ext cx="1284265" cy="2719578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865126-C60F-4FA1-B7A5-AD7854DD2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72358" y="831563"/>
            <a:ext cx="6498455" cy="4921167"/>
          </a:xfrm>
          <a:prstGeom prst="rect">
            <a:avLst/>
          </a:prstGeom>
        </p:spPr>
      </p:pic>
      <p:pic>
        <p:nvPicPr>
          <p:cNvPr id="10" name="WhatsApp Audio 2022-05-13 at 19.55.59">
            <a:hlinkClick r:id="" action="ppaction://media"/>
            <a:extLst>
              <a:ext uri="{FF2B5EF4-FFF2-40B4-BE49-F238E27FC236}">
                <a16:creationId xmlns:a16="http://schemas.microsoft.com/office/drawing/2014/main" id="{36B6F5A6-4AA2-4C2E-8B7A-5F0A3F7C4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56338" y="615315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DE06C328-2B50-4D10-ACC8-FD2F7E3DF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98755" y="376176"/>
            <a:ext cx="5175249" cy="3881437"/>
          </a:xfrm>
        </p:spPr>
      </p:pic>
      <p:pic>
        <p:nvPicPr>
          <p:cNvPr id="4098" name="Picture 2" descr="Trasforma un passeggino in un contenitore per la raccolta dei rifiuti: la  storia di Matteo Orsenigo | Ohga!">
            <a:extLst>
              <a:ext uri="{FF2B5EF4-FFF2-40B4-BE49-F238E27FC236}">
                <a16:creationId xmlns:a16="http://schemas.microsoft.com/office/drawing/2014/main" id="{A10DC7B8-16A3-4B54-85E7-616F328F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6" y="26826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elli che fanno Plogging, cioè corrono a raccogliere i rifiuti per strada  - Prima Bergamo">
            <a:extLst>
              <a:ext uri="{FF2B5EF4-FFF2-40B4-BE49-F238E27FC236}">
                <a16:creationId xmlns:a16="http://schemas.microsoft.com/office/drawing/2014/main" id="{82D52B64-19EB-47C2-9E6C-BC7E842E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90" y="3606553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ccogliere rifiuti mentre si corre: spopola il plogging - Corriere  Nazionale">
            <a:extLst>
              <a:ext uri="{FF2B5EF4-FFF2-40B4-BE49-F238E27FC236}">
                <a16:creationId xmlns:a16="http://schemas.microsoft.com/office/drawing/2014/main" id="{43295308-ABA4-48DE-BB2E-CC923D4BC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81" y="75589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WhatsApp Audio 2022-05-13 at 19.56.09">
            <a:hlinkClick r:id="" action="ppaction://media"/>
            <a:extLst>
              <a:ext uri="{FF2B5EF4-FFF2-40B4-BE49-F238E27FC236}">
                <a16:creationId xmlns:a16="http://schemas.microsoft.com/office/drawing/2014/main" id="{6DCE0878-ABD2-469E-8616-A186A361A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9413" y="5829300"/>
            <a:ext cx="487362" cy="487363"/>
          </a:xfrm>
          <a:prstGeom prst="rect">
            <a:avLst/>
          </a:prstGeom>
        </p:spPr>
      </p:pic>
      <p:pic>
        <p:nvPicPr>
          <p:cNvPr id="15" name="WhatsApp Audio 2022-05-13 at 19.56.19">
            <a:hlinkClick r:id="" action="ppaction://media"/>
            <a:extLst>
              <a:ext uri="{FF2B5EF4-FFF2-40B4-BE49-F238E27FC236}">
                <a16:creationId xmlns:a16="http://schemas.microsoft.com/office/drawing/2014/main" id="{2E40CC05-0D76-4FF5-B12E-AB276B085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02263" y="593248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5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97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1F118-DAC1-449C-B229-E14F5B67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40" y="609600"/>
            <a:ext cx="7063462" cy="1320800"/>
          </a:xfrm>
        </p:spPr>
        <p:txBody>
          <a:bodyPr>
            <a:normAutofit/>
          </a:bodyPr>
          <a:lstStyle/>
          <a:p>
            <a:r>
              <a:rPr lang="it-IT" dirty="0">
                <a:latin typeface="Algerian" panose="04020705040A02060702" pitchFamily="82" charset="0"/>
              </a:rPr>
              <a:t>La canzone circolare</a:t>
            </a:r>
            <a:br>
              <a:rPr lang="it-IT" dirty="0"/>
            </a:br>
            <a:r>
              <a:rPr lang="it-IT" dirty="0"/>
              <a:t>                       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59007-DCDD-44D6-AFDC-9D13AED5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301" y="1270000"/>
            <a:ext cx="7702654" cy="38807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SONO STUFO DI PRODURRE, DI CONSUMARE</a:t>
            </a:r>
          </a:p>
          <a:p>
            <a:pPr marL="400050" lvl="1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DI CREARE DEI RIFIUTI</a:t>
            </a:r>
          </a:p>
          <a:p>
            <a:pPr marL="400050" lvl="1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E se invece producessi, consumassi meno </a:t>
            </a:r>
          </a:p>
          <a:p>
            <a:pPr marL="400050" lvl="1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Rimettessi tutto in circolo?</a:t>
            </a:r>
          </a:p>
          <a:p>
            <a:pPr marL="0" indent="0" algn="ctr">
              <a:buNone/>
            </a:pPr>
            <a:r>
              <a:rPr lang="it-IT" sz="2000" dirty="0">
                <a:latin typeface="Algerian" panose="04020705040A02060702" pitchFamily="82" charset="0"/>
              </a:rPr>
              <a:t> </a:t>
            </a: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non si può </a:t>
            </a:r>
            <a:r>
              <a:rPr lang="it-IT" sz="2000" dirty="0" err="1">
                <a:solidFill>
                  <a:schemeClr val="accent2"/>
                </a:solidFill>
                <a:latin typeface="Algerian" panose="04020705040A02060702" pitchFamily="82" charset="0"/>
              </a:rPr>
              <a:t>piu’</a:t>
            </a: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 continuare con il lineare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È meglio un’ economia circolare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Quando ricicli, tu non rifiuti </a:t>
            </a:r>
            <a:r>
              <a:rPr lang="it-IT" sz="2000" dirty="0" err="1">
                <a:solidFill>
                  <a:schemeClr val="accent2"/>
                </a:solidFill>
                <a:latin typeface="Algerian" panose="04020705040A02060702" pitchFamily="82" charset="0"/>
              </a:rPr>
              <a:t>piu’</a:t>
            </a: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</a:p>
          <a:p>
            <a:pPr marL="0" indent="0" algn="ctr">
              <a:buNone/>
            </a:pPr>
            <a:endParaRPr lang="it-IT" sz="20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Per fare questo ci vuole quello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Per fare quello ci vuole codesto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Per rifare tutto ci vuole tutto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E tutto diventa </a:t>
            </a:r>
            <a:r>
              <a:rPr lang="it-IT" sz="2000" dirty="0" err="1">
                <a:solidFill>
                  <a:schemeClr val="accent2"/>
                </a:solidFill>
                <a:latin typeface="Algerian" panose="04020705040A02060702" pitchFamily="82" charset="0"/>
              </a:rPr>
              <a:t>qualcos</a:t>
            </a:r>
            <a:r>
              <a:rPr lang="it-IT" sz="2000" dirty="0">
                <a:solidFill>
                  <a:schemeClr val="accent2"/>
                </a:solidFill>
                <a:latin typeface="Algerian" panose="04020705040A02060702" pitchFamily="82" charset="0"/>
              </a:rPr>
              <a:t>’ altro </a:t>
            </a:r>
          </a:p>
          <a:p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4" name="Elio e le Storie Tese  - La canzone circolare">
            <a:hlinkClick r:id="" action="ppaction://media"/>
            <a:extLst>
              <a:ext uri="{FF2B5EF4-FFF2-40B4-BE49-F238E27FC236}">
                <a16:creationId xmlns:a16="http://schemas.microsoft.com/office/drawing/2014/main" id="{39C5F2B9-8C07-4BF7-9CF0-367FFAD995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07" end="11363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8925" y="5121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3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886F1E-15FF-4D89-AF09-510C54FE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899"/>
            <a:ext cx="8596668" cy="5961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Niente finisce per davvero 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tutto diventa </a:t>
            </a:r>
            <a:r>
              <a:rPr lang="it-IT" sz="1400" dirty="0" err="1">
                <a:solidFill>
                  <a:schemeClr val="accent2"/>
                </a:solidFill>
                <a:latin typeface="Algerian" panose="04020705040A02060702" pitchFamily="82" charset="0"/>
              </a:rPr>
              <a:t>qualcos</a:t>
            </a: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’ altro 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A parte i film in bianco e nero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Quando appare la scritta « THE END »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LA SCRITTA «THE END »</a:t>
            </a:r>
          </a:p>
          <a:p>
            <a:pPr marL="0" indent="0" algn="ctr">
              <a:buNone/>
            </a:pPr>
            <a:endParaRPr lang="it-IT" sz="14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Un torsolo sputato aveva dichiarato 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«ormai sono finito» 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Ma poi con altri torsoli si fece il biometano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E tutti trasformati tornarono a cantare </a:t>
            </a:r>
          </a:p>
          <a:p>
            <a:pPr marL="0" indent="0" algn="ctr">
              <a:buNone/>
            </a:pPr>
            <a:endParaRPr lang="it-IT" sz="14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14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FFBE3B-C385-450D-9E89-72364F93CC36}"/>
              </a:ext>
            </a:extLst>
          </p:cNvPr>
          <p:cNvSpPr/>
          <p:nvPr/>
        </p:nvSpPr>
        <p:spPr>
          <a:xfrm>
            <a:off x="1927668" y="362249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sz="14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algn="ctr"/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Per fare questo ci vuole quello </a:t>
            </a:r>
          </a:p>
          <a:p>
            <a:pPr algn="ctr"/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Per fare quello ci vuole codesto </a:t>
            </a:r>
          </a:p>
          <a:p>
            <a:pPr algn="ctr"/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Per rifare tutto ci vuole tutto </a:t>
            </a:r>
          </a:p>
          <a:p>
            <a:pPr algn="ctr"/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E tutto diventa </a:t>
            </a:r>
            <a:r>
              <a:rPr lang="it-IT" sz="1400" dirty="0" err="1">
                <a:solidFill>
                  <a:schemeClr val="accent2"/>
                </a:solidFill>
                <a:latin typeface="Algerian" panose="04020705040A02060702" pitchFamily="82" charset="0"/>
              </a:rPr>
              <a:t>qualcos</a:t>
            </a:r>
            <a:r>
              <a:rPr lang="it-IT" sz="1400" dirty="0">
                <a:solidFill>
                  <a:schemeClr val="accent2"/>
                </a:solidFill>
                <a:latin typeface="Algerian" panose="04020705040A02060702" pitchFamily="82" charset="0"/>
              </a:rPr>
              <a:t>’ altro </a:t>
            </a:r>
          </a:p>
        </p:txBody>
      </p:sp>
    </p:spTree>
    <p:extLst>
      <p:ext uri="{BB962C8B-B14F-4D97-AF65-F5344CB8AC3E}">
        <p14:creationId xmlns:p14="http://schemas.microsoft.com/office/powerpoint/2010/main" val="112193614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295</Words>
  <Application>Microsoft Office PowerPoint</Application>
  <PresentationFormat>Widescreen</PresentationFormat>
  <Paragraphs>38</Paragraphs>
  <Slides>12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Algerian</vt:lpstr>
      <vt:lpstr>Arial</vt:lpstr>
      <vt:lpstr>inherit</vt:lpstr>
      <vt:lpstr>Segoe UI</vt:lpstr>
      <vt:lpstr>Trebuchet MS</vt:lpstr>
      <vt:lpstr>Wingdings 3</vt:lpstr>
      <vt:lpstr>Sfaccettatura</vt:lpstr>
      <vt:lpstr>Musica ambiente «LA CANZONE CIRCOLARE»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canzone circolare                           </vt:lpstr>
      <vt:lpstr>Presentazione standard di PowerPoint</vt:lpstr>
      <vt:lpstr>                   un fondo di caffè pensava al suo passato  dapprima torrefatto e infine macinato compresso, servito e degustato gettato in un cassetto e poi scordato aveva un grande sogno, di essere mangiato  e l’hanno trasformato in un fungo prelibato  Per fare questo ci vuole quello  Per fare quello ci vuole codesto  Per rifare tutto ci vuole tutto  E tutto diventa qualcos’ altro   </vt:lpstr>
      <vt:lpstr>«The end»</vt:lpstr>
      <vt:lpstr>IC RENDE CENTRO  SCUOLA SECONDARIA DI 1° GRADO CASSE 1°C  ANNO SCOLASTICO 2021/2022  PROF.SSA  ADRIANA GUADAGNOLI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 ambiente « LA CANZONE CIRCOLARE»</dc:title>
  <dc:creator>Michele Pellegrino</dc:creator>
  <cp:lastModifiedBy>Michele Pellegrino</cp:lastModifiedBy>
  <cp:revision>14</cp:revision>
  <dcterms:created xsi:type="dcterms:W3CDTF">2022-05-13T17:31:15Z</dcterms:created>
  <dcterms:modified xsi:type="dcterms:W3CDTF">2022-05-18T19:50:47Z</dcterms:modified>
</cp:coreProperties>
</file>